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4050" name="幻灯片图像占位符 514049"/>
          <p:cNvSpPr>
            <a:spLocks noRot="1" noTextEdit="1"/>
          </p:cNvSpPr>
          <p:nvPr>
            <p:ph type="sldImg"/>
          </p:nvPr>
        </p:nvSpPr>
        <p:spPr/>
      </p:sp>
      <p:sp>
        <p:nvSpPr>
          <p:cNvPr id="514051" name="文本占位符 514050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01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20195" name="备注占位符 2"/>
          <p:cNvSpPr>
            <a:spLocks noGrp="1"/>
          </p:cNvSpPr>
          <p:nvPr>
            <p:ph type="body" idx="1"/>
          </p:nvPr>
        </p:nvSpPr>
        <p:spPr/>
        <p:txBody>
          <a:bodyPr vert="horz" wrap="square" lIns="91440" tIns="45720" rIns="91440" bIns="45720" anchor="t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20196" name="灯片编号占位符 3"/>
          <p:cNvSpPr txBox="1">
            <a:spLocks noGrp="1"/>
          </p:cNvSpPr>
          <p:nvPr/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>
              <a:lnSpc>
                <a:spcPct val="120000"/>
              </a:lnSpc>
              <a:spcBef>
                <a:spcPct val="0"/>
              </a:spcBef>
            </a:pPr>
            <a:fld id="{9A0DB2DC-4C9A-4742-B13C-FB6460FD3503}" type="slidenum">
              <a:rPr lang="zh-CN" altLang="en-US" b="1" dirty="0">
                <a:latin typeface="楷体_GB2312" pitchFamily="49" charset="-122"/>
                <a:ea typeface="楷体_GB2312" pitchFamily="49" charset="-122"/>
              </a:rPr>
            </a:fld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wmf"/><Relationship Id="rId2" Type="http://schemas.openxmlformats.org/officeDocument/2006/relationships/control" Target="../activeX/activeX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3026" name="TextBox 3"/>
          <p:cNvSpPr txBox="1"/>
          <p:nvPr/>
        </p:nvSpPr>
        <p:spPr>
          <a:xfrm>
            <a:off x="2495550" y="2205038"/>
            <a:ext cx="56165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800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</a:rPr>
              <a:t>例</a:t>
            </a:r>
            <a:r>
              <a:rPr lang="en-US" altLang="zh-CN" sz="480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5</a:t>
            </a:r>
            <a:r>
              <a:rPr lang="zh-CN" altLang="en-US" sz="4800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</a:rPr>
              <a:t> （解决问题）</a:t>
            </a:r>
            <a:endParaRPr lang="zh-CN" altLang="en-US" sz="4800" dirty="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 bwMode="auto">
          <a:xfrm>
            <a:off x="3216275" y="884238"/>
            <a:ext cx="6408738" cy="93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p>
            <a:pPr>
              <a:lnSpc>
                <a:spcPct val="100000"/>
              </a:lnSpc>
            </a:pPr>
            <a:r>
              <a:rPr lang="zh-CN" altLang="en-US" sz="4400" b="0" dirty="0">
                <a:latin typeface="Arial" panose="020B0604020202020204" pitchFamily="34" charset="0"/>
              </a:rPr>
              <a:t>长方形和正方形</a:t>
            </a:r>
            <a:endParaRPr lang="en-US" altLang="zh-CN" sz="4400" b="0">
              <a:latin typeface="Arial" panose="020B0604020202020204" pitchFamily="34" charset="0"/>
            </a:endParaRPr>
          </a:p>
        </p:txBody>
      </p:sp>
      <p:pic>
        <p:nvPicPr>
          <p:cNvPr id="513028" name="Picture 5" descr="\\192.168.1.3\临时中转站1_以本人姓名建目录\开发中心-多媒体部\02美术部\晨会文件\04宁煌\人教数学教参\0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9650" y="958850"/>
            <a:ext cx="785813" cy="7858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446088"/>
            <a:ext cx="6130925" cy="8509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四、布置作业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j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351088" y="1989138"/>
            <a:ext cx="7358063" cy="1431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R="0" defTabSz="914400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3200" kern="0" cap="none" spc="0" normalizeH="0" baseline="0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j-cs"/>
              </a:rPr>
              <a:t>作业：</a:t>
            </a:r>
            <a:r>
              <a:rPr kumimoji="0" lang="zh-CN" altLang="en-US" sz="3200" kern="0" cap="none" spc="0" normalizeH="0" baseline="0" noProof="0" dirty="0">
                <a:latin typeface="+mn-lt"/>
                <a:ea typeface="+mn-ea"/>
                <a:cs typeface="+mn-cs"/>
              </a:rPr>
              <a:t>第</a:t>
            </a:r>
            <a:r>
              <a:rPr kumimoji="0" lang="en-US" altLang="zh-CN" sz="3200" kern="0" cap="none" spc="0" normalizeH="0" baseline="0" noProof="0" dirty="0">
                <a:latin typeface="+mn-lt"/>
                <a:ea typeface="+mn-ea"/>
                <a:cs typeface="+mn-cs"/>
              </a:rPr>
              <a:t>87</a:t>
            </a:r>
            <a:r>
              <a:rPr kumimoji="0" lang="zh-CN" altLang="en-US" sz="3200" kern="0" cap="none" spc="0" normalizeH="0" baseline="0" noProof="0" dirty="0">
                <a:latin typeface="+mn-lt"/>
                <a:ea typeface="+mn-ea"/>
                <a:cs typeface="+mn-cs"/>
              </a:rPr>
              <a:t>页练习十九，第</a:t>
            </a:r>
            <a:r>
              <a:rPr kumimoji="0" lang="en-US" altLang="zh-CN" sz="3200" kern="0" cap="none" spc="0" normalizeH="0" baseline="0" noProof="0" dirty="0">
                <a:latin typeface="+mn-lt"/>
                <a:ea typeface="+mn-ea"/>
                <a:cs typeface="+mn-cs"/>
              </a:rPr>
              <a:t>4</a:t>
            </a:r>
            <a:r>
              <a:rPr kumimoji="0" lang="zh-CN" altLang="en-US" sz="3200" kern="0" cap="none" spc="0" normalizeH="0" baseline="0" noProof="0" dirty="0">
                <a:latin typeface="+mn-lt"/>
                <a:ea typeface="+mn-ea"/>
                <a:cs typeface="+mn-cs"/>
              </a:rPr>
              <a:t>题。 </a:t>
            </a:r>
            <a:endParaRPr kumimoji="0" lang="en-US" altLang="zh-CN" sz="3200" kern="0" cap="none" spc="0" normalizeH="0" baseline="0" noProof="0" dirty="0">
              <a:latin typeface="+mn-lt"/>
              <a:ea typeface="+mn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3" name="Text Box 7"/>
          <p:cNvSpPr txBox="1"/>
          <p:nvPr/>
        </p:nvSpPr>
        <p:spPr>
          <a:xfrm>
            <a:off x="1992313" y="1628775"/>
            <a:ext cx="8424862" cy="11988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    用</a:t>
            </a:r>
            <a:r>
              <a:rPr lang="en-US" altLang="zh-CN" sz="3000" b="1">
                <a:solidFill>
                  <a:schemeClr val="tx1"/>
                </a:solidFill>
              </a:rPr>
              <a:t>16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张边长是</a:t>
            </a:r>
            <a:r>
              <a:rPr lang="en-US" altLang="zh-CN" sz="3000" b="1">
                <a:solidFill>
                  <a:schemeClr val="tx1"/>
                </a:solidFill>
              </a:rPr>
              <a:t>1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分米的正方形纸拼长方形和正方形。怎样拼，才能使拼成的图形周长最短？</a:t>
            </a:r>
            <a:endParaRPr lang="zh-CN" altLang="en-US" sz="3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15075" name="Rectangle 2"/>
          <p:cNvSpPr/>
          <p:nvPr/>
        </p:nvSpPr>
        <p:spPr>
          <a:xfrm>
            <a:off x="1981200" y="446088"/>
            <a:ext cx="7043738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</a:lstStyle>
          <a:p>
            <a:pPr lvl="0" eaLnBrk="1" hangingPunct="1"/>
            <a:r>
              <a:rPr lang="zh-CN" altLang="en-US" sz="4000" b="1" dirty="0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</a:rPr>
              <a:t>一、审读题意，交流理解</a:t>
            </a:r>
            <a:endParaRPr lang="zh-CN" altLang="en-US" sz="4000" dirty="0">
              <a:solidFill>
                <a:schemeClr val="tx1"/>
              </a:solidFill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6099" name="图片 51609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62138" y="241300"/>
            <a:ext cx="8439150" cy="6343650"/>
          </a:xfrm>
          <a:prstGeom prst="rect">
            <a:avLst/>
          </a:prstGeom>
          <a:noFill/>
          <a:ln w="12700">
            <a:noFill/>
          </a:ln>
        </p:spPr>
      </p:pic>
    </p:spTree>
    <p:controls>
      <mc:AlternateContent xmlns:mc="http://schemas.openxmlformats.org/markup-compatibility/2006">
        <mc:Choice xmlns:v="urn:schemas-microsoft-com:vml" Requires="v">
          <p:control spid="1027" name="" r:id="rId2" imgW="8567738" imgH="6337300"/>
        </mc:Choice>
        <mc:Fallback>
          <p:control name="" r:id="rId2" imgW="8567738" imgH="6337300">
            <p:pic>
              <p:nvPicPr>
                <p:cNvPr id="0" name="Host Control  516097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774825" y="252413"/>
                  <a:ext cx="8567738" cy="63373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166938" y="4943475"/>
            <a:ext cx="79295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749300"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7493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追问：要解决的问题是什么？</a:t>
            </a:r>
            <a:endParaRPr kumimoji="0" lang="zh-CN" altLang="en-US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166938" y="4476750"/>
            <a:ext cx="79295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749300"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7493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问题：你都知道了什么？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517124" name="Text Box 9"/>
          <p:cNvSpPr txBox="1"/>
          <p:nvPr/>
        </p:nvSpPr>
        <p:spPr>
          <a:xfrm>
            <a:off x="1992313" y="1628775"/>
            <a:ext cx="8424862" cy="11988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    用</a:t>
            </a:r>
            <a:r>
              <a:rPr lang="en-US" altLang="zh-CN" sz="3000" b="1">
                <a:solidFill>
                  <a:schemeClr val="tx1"/>
                </a:solidFill>
              </a:rPr>
              <a:t>16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张边长是</a:t>
            </a:r>
            <a:r>
              <a:rPr lang="en-US" altLang="zh-CN" sz="3000" b="1">
                <a:solidFill>
                  <a:schemeClr val="tx1"/>
                </a:solidFill>
              </a:rPr>
              <a:t>1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分米的正方形纸拼长方形和正方形。怎样拼，才能使拼成的图形周长最短？</a:t>
            </a:r>
            <a:endParaRPr lang="zh-CN" altLang="en-US" sz="3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17125" name="Rectangle 2"/>
          <p:cNvSpPr/>
          <p:nvPr/>
        </p:nvSpPr>
        <p:spPr>
          <a:xfrm>
            <a:off x="1981200" y="446088"/>
            <a:ext cx="7043738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</a:lstStyle>
          <a:p>
            <a:pPr lvl="0" eaLnBrk="1" hangingPunct="1"/>
            <a:r>
              <a:rPr lang="zh-CN" altLang="en-US" sz="4000" b="1" dirty="0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</a:rPr>
              <a:t>一、审读题意，交流理解</a:t>
            </a:r>
            <a:endParaRPr lang="zh-CN" altLang="en-US" sz="4000" dirty="0">
              <a:solidFill>
                <a:schemeClr val="tx1"/>
              </a:solidFill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446088"/>
            <a:ext cx="7043738" cy="8509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ea"/>
                <a:ea typeface="+mn-ea"/>
                <a:cs typeface="+mj-cs"/>
              </a:rPr>
              <a:t>一、审读题意，交流理解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168525" y="4454526"/>
            <a:ext cx="79295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749300"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7493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问题：谁能完整地说一说这道题的意思？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518148" name="Text Box 7"/>
          <p:cNvSpPr txBox="1"/>
          <p:nvPr/>
        </p:nvSpPr>
        <p:spPr>
          <a:xfrm>
            <a:off x="1992313" y="1628775"/>
            <a:ext cx="8424862" cy="11988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    用</a:t>
            </a:r>
            <a:r>
              <a:rPr lang="en-US" altLang="zh-CN" sz="3000" b="1">
                <a:solidFill>
                  <a:schemeClr val="tx1"/>
                </a:solidFill>
              </a:rPr>
              <a:t>16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张边长是</a:t>
            </a:r>
            <a:r>
              <a:rPr lang="en-US" altLang="zh-CN" sz="3000" b="1">
                <a:solidFill>
                  <a:schemeClr val="tx1"/>
                </a:solidFill>
              </a:rPr>
              <a:t>1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分米的正方形纸拼长方形和正方形。怎样拼，才能使拼成的图形周长最短？</a:t>
            </a:r>
            <a:endParaRPr lang="zh-CN" altLang="en-US" sz="3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446088"/>
            <a:ext cx="7900988" cy="8509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二、尝试中体会，领悟方法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j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884363" y="1547813"/>
            <a:ext cx="72866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000" kern="0" cap="none" spc="0" normalizeH="0" baseline="0" noProof="0" dirty="0">
                <a:latin typeface="+mn-lt"/>
                <a:ea typeface="+mn-ea"/>
                <a:cs typeface="+mj-cs"/>
              </a:rPr>
              <a:t>（一）独立尝试，初步体会</a:t>
            </a:r>
            <a:endParaRPr kumimoji="0" lang="zh-CN" altLang="en-US" sz="3000" kern="0" cap="none" spc="0" normalizeH="0" baseline="0" noProof="0" dirty="0">
              <a:latin typeface="+mn-lt"/>
              <a:ea typeface="+mn-ea"/>
              <a:cs typeface="+mj-cs"/>
            </a:endParaRPr>
          </a:p>
        </p:txBody>
      </p:sp>
      <p:sp>
        <p:nvSpPr>
          <p:cNvPr id="519172" name="Rectangle 5"/>
          <p:cNvSpPr/>
          <p:nvPr/>
        </p:nvSpPr>
        <p:spPr>
          <a:xfrm>
            <a:off x="1524000" y="-230187"/>
            <a:ext cx="309880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4" name="Rectangle 3"/>
          <p:cNvSpPr/>
          <p:nvPr/>
        </p:nvSpPr>
        <p:spPr>
          <a:xfrm>
            <a:off x="1847850" y="4652328"/>
            <a:ext cx="8424863" cy="82994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74930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</a:rPr>
              <a:t>问题：</a:t>
            </a:r>
            <a:r>
              <a:rPr lang="en-US" altLang="zh-CN" sz="2000" b="1">
                <a:solidFill>
                  <a:schemeClr val="tx1"/>
                </a:solidFill>
              </a:rPr>
              <a:t>1. </a:t>
            </a:r>
            <a:r>
              <a:rPr lang="zh-CN" altLang="en-US" sz="2000" b="1" dirty="0">
                <a:solidFill>
                  <a:schemeClr val="tx1"/>
                </a:solidFill>
              </a:rPr>
              <a:t>要想用</a:t>
            </a:r>
            <a:r>
              <a:rPr lang="en-US" altLang="zh-CN" sz="2000" b="1">
                <a:solidFill>
                  <a:schemeClr val="tx1"/>
                </a:solidFill>
              </a:rPr>
              <a:t>16</a:t>
            </a:r>
            <a:r>
              <a:rPr lang="zh-CN" altLang="en-US" sz="2000" b="1" dirty="0">
                <a:solidFill>
                  <a:schemeClr val="tx1"/>
                </a:solidFill>
              </a:rPr>
              <a:t>张边长是</a:t>
            </a:r>
            <a:r>
              <a:rPr lang="en-US" altLang="zh-CN" sz="2000" b="1">
                <a:solidFill>
                  <a:schemeClr val="tx1"/>
                </a:solidFill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</a:rPr>
              <a:t>分米的正方形纸拼长方形和正方形，</a:t>
            </a:r>
            <a:endParaRPr lang="en-US" altLang="zh-CN" sz="2000" b="1">
              <a:solidFill>
                <a:schemeClr val="tx1"/>
              </a:solidFill>
            </a:endParaRPr>
          </a:p>
          <a:p>
            <a:pPr marL="0" lvl="0" indent="74930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</a:rPr>
              <a:t>               使拼成的图形周长最短，你有什么办法吗？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6" name="Rectangle 3"/>
          <p:cNvSpPr/>
          <p:nvPr/>
        </p:nvSpPr>
        <p:spPr>
          <a:xfrm>
            <a:off x="2640013" y="5588001"/>
            <a:ext cx="7715250" cy="4603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74930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2. </a:t>
            </a:r>
            <a:r>
              <a:rPr lang="zh-CN" altLang="en-US" sz="2000" b="1" dirty="0">
                <a:solidFill>
                  <a:schemeClr val="tx1"/>
                </a:solidFill>
              </a:rPr>
              <a:t>请你自己动手试着画一画。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519175" name="Text Box 10"/>
          <p:cNvSpPr txBox="1"/>
          <p:nvPr/>
        </p:nvSpPr>
        <p:spPr>
          <a:xfrm>
            <a:off x="1992313" y="2565400"/>
            <a:ext cx="8424862" cy="11988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    用</a:t>
            </a:r>
            <a:r>
              <a:rPr lang="en-US" altLang="zh-CN" sz="3000" b="1">
                <a:solidFill>
                  <a:schemeClr val="tx1"/>
                </a:solidFill>
              </a:rPr>
              <a:t>16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张边长是</a:t>
            </a:r>
            <a:r>
              <a:rPr lang="en-US" altLang="zh-CN" sz="3000" b="1">
                <a:solidFill>
                  <a:schemeClr val="tx1"/>
                </a:solidFill>
              </a:rPr>
              <a:t>1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分米的正方形纸拼长方形和正方形。怎样拼，才能使拼成的图形周长最短？</a:t>
            </a:r>
            <a:endParaRPr lang="zh-CN" altLang="en-US" sz="3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446088"/>
            <a:ext cx="7900988" cy="8509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二、尝试中体会，领悟方法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j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884363" y="1547813"/>
            <a:ext cx="72866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000" kern="0" cap="none" spc="0" normalizeH="0" baseline="0" noProof="0" dirty="0">
                <a:latin typeface="+mn-lt"/>
                <a:ea typeface="+mn-ea"/>
                <a:cs typeface="+mj-cs"/>
              </a:rPr>
              <a:t>（二）学生交流，感悟方法</a:t>
            </a:r>
            <a:endParaRPr kumimoji="0" lang="zh-CN" altLang="en-US" sz="3000" kern="0" cap="none" spc="0" normalizeH="0" baseline="0" noProof="0" dirty="0">
              <a:latin typeface="+mn-lt"/>
              <a:ea typeface="+mn-ea"/>
              <a:cs typeface="+mj-cs"/>
            </a:endParaRPr>
          </a:p>
        </p:txBody>
      </p:sp>
      <p:sp>
        <p:nvSpPr>
          <p:cNvPr id="521220" name="Rectangle 5"/>
          <p:cNvSpPr/>
          <p:nvPr/>
        </p:nvSpPr>
        <p:spPr>
          <a:xfrm>
            <a:off x="1524000" y="-230187"/>
            <a:ext cx="309880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4" name="Rectangle 3"/>
          <p:cNvSpPr/>
          <p:nvPr/>
        </p:nvSpPr>
        <p:spPr>
          <a:xfrm>
            <a:off x="1847850" y="4651376"/>
            <a:ext cx="8064500" cy="4603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74930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</a:rPr>
              <a:t>问题：</a:t>
            </a:r>
            <a:r>
              <a:rPr lang="en-US" altLang="zh-CN" sz="2000" b="1">
                <a:solidFill>
                  <a:schemeClr val="tx1"/>
                </a:solidFill>
              </a:rPr>
              <a:t>1. </a:t>
            </a:r>
            <a:r>
              <a:rPr lang="zh-CN" altLang="en-US" sz="2000" b="1" dirty="0">
                <a:solidFill>
                  <a:schemeClr val="tx1"/>
                </a:solidFill>
              </a:rPr>
              <a:t>你拼成的周长最短的图形是什么样的？周长是多少？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6" name="Rectangle 3"/>
          <p:cNvSpPr/>
          <p:nvPr/>
        </p:nvSpPr>
        <p:spPr>
          <a:xfrm>
            <a:off x="2640013" y="5256213"/>
            <a:ext cx="7715250" cy="4603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74930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2. </a:t>
            </a:r>
            <a:r>
              <a:rPr lang="zh-CN" altLang="en-US" sz="2000" b="1" dirty="0">
                <a:solidFill>
                  <a:schemeClr val="tx1"/>
                </a:solidFill>
              </a:rPr>
              <a:t>还有不同的拼法吗？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521223" name="Text Box 10"/>
          <p:cNvSpPr txBox="1"/>
          <p:nvPr/>
        </p:nvSpPr>
        <p:spPr>
          <a:xfrm>
            <a:off x="1992313" y="2565400"/>
            <a:ext cx="8424862" cy="11988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    用</a:t>
            </a:r>
            <a:r>
              <a:rPr lang="en-US" altLang="zh-CN" sz="3000" b="1">
                <a:solidFill>
                  <a:schemeClr val="tx1"/>
                </a:solidFill>
              </a:rPr>
              <a:t>16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张边长是</a:t>
            </a:r>
            <a:r>
              <a:rPr lang="en-US" altLang="zh-CN" sz="3000" b="1">
                <a:solidFill>
                  <a:schemeClr val="tx1"/>
                </a:solidFill>
              </a:rPr>
              <a:t>1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分米的正方形纸拼长方形和正方形。怎样拼，才能使拼成的图形周长最短？</a:t>
            </a:r>
            <a:endParaRPr lang="zh-CN" altLang="en-US" sz="3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446088"/>
            <a:ext cx="7900988" cy="8509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二、尝试中体会，领悟方法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j-cs"/>
            </a:endParaRPr>
          </a:p>
        </p:txBody>
      </p:sp>
      <p:sp>
        <p:nvSpPr>
          <p:cNvPr id="522243" name="Rectangle 5"/>
          <p:cNvSpPr/>
          <p:nvPr/>
        </p:nvSpPr>
        <p:spPr>
          <a:xfrm>
            <a:off x="1524000" y="-230187"/>
            <a:ext cx="309880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4" name="Rectangle 3"/>
          <p:cNvSpPr/>
          <p:nvPr/>
        </p:nvSpPr>
        <p:spPr>
          <a:xfrm>
            <a:off x="1876425" y="4911091"/>
            <a:ext cx="8650288" cy="82994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74930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</a:rPr>
              <a:t>问题：</a:t>
            </a:r>
            <a:r>
              <a:rPr lang="en-US" altLang="zh-CN" sz="2000" b="1">
                <a:solidFill>
                  <a:schemeClr val="tx1"/>
                </a:solidFill>
              </a:rPr>
              <a:t>1. </a:t>
            </a:r>
            <a:r>
              <a:rPr lang="zh-CN" altLang="en-US" sz="2000" b="1" dirty="0">
                <a:solidFill>
                  <a:schemeClr val="tx1"/>
                </a:solidFill>
              </a:rPr>
              <a:t>解决这个问题，大家可以怎样想呢？我们一起来</a:t>
            </a:r>
            <a:endParaRPr lang="en-US" altLang="zh-CN" sz="2000" b="1">
              <a:solidFill>
                <a:schemeClr val="tx1"/>
              </a:solidFill>
            </a:endParaRPr>
          </a:p>
          <a:p>
            <a:pPr marL="0" lvl="0" indent="74930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               </a:t>
            </a:r>
            <a:r>
              <a:rPr lang="zh-CN" altLang="en-US" sz="2000" b="1" dirty="0">
                <a:solidFill>
                  <a:schemeClr val="tx1"/>
                </a:solidFill>
              </a:rPr>
              <a:t>回顾刚才同学们的好办法。</a:t>
            </a:r>
            <a:endParaRPr lang="en-US" altLang="zh-CN" sz="2000" b="1">
              <a:solidFill>
                <a:schemeClr val="tx1"/>
              </a:solidFill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884363" y="1547813"/>
            <a:ext cx="72866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000" kern="0" cap="none" spc="0" normalizeH="0" baseline="0" noProof="0" dirty="0">
                <a:latin typeface="+mn-lt"/>
                <a:ea typeface="+mn-ea"/>
                <a:cs typeface="+mj-cs"/>
              </a:rPr>
              <a:t>（三）回顾过程，渗透方法</a:t>
            </a:r>
            <a:endParaRPr kumimoji="0" lang="zh-CN" altLang="en-US" sz="3000" kern="0" cap="none" spc="0" normalizeH="0" baseline="0" noProof="0" dirty="0">
              <a:latin typeface="+mn-lt"/>
              <a:ea typeface="+mn-ea"/>
              <a:cs typeface="+mj-cs"/>
            </a:endParaRPr>
          </a:p>
        </p:txBody>
      </p:sp>
      <p:sp>
        <p:nvSpPr>
          <p:cNvPr id="16" name="Rectangle 3"/>
          <p:cNvSpPr/>
          <p:nvPr/>
        </p:nvSpPr>
        <p:spPr>
          <a:xfrm>
            <a:off x="2670175" y="5728653"/>
            <a:ext cx="7286625" cy="82994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74930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2. </a:t>
            </a:r>
            <a:r>
              <a:rPr lang="zh-CN" altLang="en-US" sz="2000" b="1" dirty="0">
                <a:solidFill>
                  <a:schemeClr val="tx1"/>
                </a:solidFill>
              </a:rPr>
              <a:t>看了同学们的好办法，你能说一说我们怎样做就</a:t>
            </a:r>
            <a:endParaRPr lang="en-US" altLang="zh-CN" sz="2000" b="1">
              <a:solidFill>
                <a:schemeClr val="tx1"/>
              </a:solidFill>
            </a:endParaRPr>
          </a:p>
          <a:p>
            <a:pPr marL="0" lvl="0" indent="74930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    </a:t>
            </a:r>
            <a:r>
              <a:rPr lang="zh-CN" altLang="en-US" sz="2000" b="1" dirty="0">
                <a:solidFill>
                  <a:schemeClr val="tx1"/>
                </a:solidFill>
              </a:rPr>
              <a:t>能正确找到所要拼的图形吗？</a:t>
            </a:r>
            <a:endParaRPr lang="en-US" altLang="zh-CN" sz="2000" b="1">
              <a:solidFill>
                <a:schemeClr val="tx1"/>
              </a:solidFill>
            </a:endParaRPr>
          </a:p>
        </p:txBody>
      </p:sp>
      <p:pic>
        <p:nvPicPr>
          <p:cNvPr id="9229" name="Picture 13" descr="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83263" y="3756025"/>
            <a:ext cx="4833937" cy="1316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248" name="Text Box 10"/>
          <p:cNvSpPr txBox="1"/>
          <p:nvPr/>
        </p:nvSpPr>
        <p:spPr>
          <a:xfrm>
            <a:off x="1992313" y="2565400"/>
            <a:ext cx="8424862" cy="11988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    用</a:t>
            </a:r>
            <a:r>
              <a:rPr lang="en-US" altLang="zh-CN" sz="3000" b="1">
                <a:solidFill>
                  <a:schemeClr val="tx1"/>
                </a:solidFill>
              </a:rPr>
              <a:t>16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张边长是</a:t>
            </a:r>
            <a:r>
              <a:rPr lang="en-US" altLang="zh-CN" sz="3000" b="1">
                <a:solidFill>
                  <a:schemeClr val="tx1"/>
                </a:solidFill>
              </a:rPr>
              <a:t>1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分米的正方形纸拼长方形和正方形。怎样拼，才能使拼成的图形周长最短？</a:t>
            </a:r>
            <a:endParaRPr lang="zh-CN" altLang="en-US" sz="3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446088"/>
            <a:ext cx="7900988" cy="8509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j-cs"/>
              </a:rPr>
              <a:t>三、运用方法，解决问题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j-cs"/>
            </a:endParaRPr>
          </a:p>
        </p:txBody>
      </p:sp>
      <p:sp>
        <p:nvSpPr>
          <p:cNvPr id="523267" name="Rectangle 5"/>
          <p:cNvSpPr/>
          <p:nvPr/>
        </p:nvSpPr>
        <p:spPr>
          <a:xfrm>
            <a:off x="1524000" y="-230187"/>
            <a:ext cx="309880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4" name="Rectangle 3"/>
          <p:cNvSpPr/>
          <p:nvPr/>
        </p:nvSpPr>
        <p:spPr>
          <a:xfrm>
            <a:off x="1627188" y="4868863"/>
            <a:ext cx="8072437" cy="4603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74930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</a:rPr>
              <a:t>问题：</a:t>
            </a:r>
            <a:r>
              <a:rPr lang="en-US" altLang="zh-CN" sz="2000" b="1">
                <a:solidFill>
                  <a:schemeClr val="tx1"/>
                </a:solidFill>
              </a:rPr>
              <a:t>1. </a:t>
            </a:r>
            <a:r>
              <a:rPr lang="zh-CN" altLang="en-US" sz="2000" b="1" dirty="0">
                <a:solidFill>
                  <a:schemeClr val="tx1"/>
                </a:solidFill>
              </a:rPr>
              <a:t>读一读，说一说你都知道了什么。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0" name="Rectangle 3"/>
          <p:cNvSpPr/>
          <p:nvPr/>
        </p:nvSpPr>
        <p:spPr>
          <a:xfrm>
            <a:off x="2420938" y="5387976"/>
            <a:ext cx="8067675" cy="4603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74930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2. </a:t>
            </a:r>
            <a:r>
              <a:rPr lang="zh-CN" altLang="en-US" sz="2000" b="1" dirty="0">
                <a:solidFill>
                  <a:schemeClr val="tx1"/>
                </a:solidFill>
              </a:rPr>
              <a:t>想一想，怎样能找到正确的节省胶带的方法？自己试一试。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1" name="Rectangle 3"/>
          <p:cNvSpPr/>
          <p:nvPr/>
        </p:nvSpPr>
        <p:spPr>
          <a:xfrm>
            <a:off x="2416175" y="5903913"/>
            <a:ext cx="8072438" cy="4603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74930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3. </a:t>
            </a:r>
            <a:r>
              <a:rPr lang="zh-CN" altLang="en-US" sz="2000" b="1" dirty="0">
                <a:solidFill>
                  <a:schemeClr val="tx1"/>
                </a:solidFill>
              </a:rPr>
              <a:t>怎样捆最节省胶带？说一说你是怎么想的。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523271" name="Text Box 9"/>
          <p:cNvSpPr txBox="1"/>
          <p:nvPr/>
        </p:nvSpPr>
        <p:spPr>
          <a:xfrm>
            <a:off x="2063750" y="1676400"/>
            <a:ext cx="7951788" cy="11988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    把</a:t>
            </a:r>
            <a:r>
              <a:rPr lang="en-US" altLang="zh-CN" sz="3000" b="1">
                <a:solidFill>
                  <a:schemeClr val="tx1"/>
                </a:solidFill>
              </a:rPr>
              <a:t>12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盒右面这样的保鲜膜捆在一起，怎样捆最节省胶带？</a:t>
            </a:r>
            <a:endParaRPr lang="zh-CN" altLang="en-US" sz="3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523272" name="Picture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99025" y="2438400"/>
            <a:ext cx="4318000" cy="211455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786</Words>
  <Application>WPS 演示</Application>
  <PresentationFormat>宽屏</PresentationFormat>
  <Paragraphs>69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楷体_GB2312</vt:lpstr>
      <vt:lpstr>新宋体</vt:lpstr>
      <vt:lpstr>Office 主题</vt:lpstr>
      <vt:lpstr>PowerPoint 演示文稿</vt:lpstr>
      <vt:lpstr>PowerPoint 演示文稿</vt:lpstr>
      <vt:lpstr>PowerPoint 演示文稿</vt:lpstr>
      <vt:lpstr>PowerPoint 演示文稿</vt:lpstr>
      <vt:lpstr>一、审读题意，交流理解</vt:lpstr>
      <vt:lpstr>二、尝试中体会，领悟方法</vt:lpstr>
      <vt:lpstr>二、尝试中体会，领悟方法</vt:lpstr>
      <vt:lpstr>二、尝试中体会，领悟方法</vt:lpstr>
      <vt:lpstr>三、运用方法，解决问题</vt:lpstr>
      <vt:lpstr>四、布置作业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2018-09-07T07:24:00Z</dcterms:created>
  <dcterms:modified xsi:type="dcterms:W3CDTF">2018-09-07T07:24:25Z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